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1" r:id="rId5"/>
    <p:sldId id="264" r:id="rId6"/>
    <p:sldId id="262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7"/>
    <p:restoredTop sz="94656"/>
  </p:normalViewPr>
  <p:slideViewPr>
    <p:cSldViewPr snapToGrid="0" snapToObjects="1">
      <p:cViewPr varScale="1">
        <p:scale>
          <a:sx n="130" d="100"/>
          <a:sy n="130" d="100"/>
        </p:scale>
        <p:origin x="192" y="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>
</file>

<file path=ppt/media/image10.tif>
</file>

<file path=ppt/media/image11.tif>
</file>

<file path=ppt/media/image12.tif>
</file>

<file path=ppt/media/image2.tif>
</file>

<file path=ppt/media/image3.jpeg>
</file>

<file path=ppt/media/image4.jpeg>
</file>

<file path=ppt/media/image5.jpeg>
</file>

<file path=ppt/media/image6.jpeg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839CC6-2266-664C-8200-3F582C93BE12}" type="datetimeFigureOut">
              <a:rPr lang="en-US" smtClean="0"/>
              <a:t>4/28/21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EDB7A-1CFA-294E-945C-12D3EBAB0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718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EDB7A-1CFA-294E-945C-12D3EBAB0CD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416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EDB7A-1CFA-294E-945C-12D3EBAB0C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76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EDB7A-1CFA-294E-945C-12D3EBAB0CD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66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EDB7A-1CFA-294E-945C-12D3EBAB0CD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403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EDB7A-1CFA-294E-945C-12D3EBAB0CD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897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EDB7A-1CFA-294E-945C-12D3EBAB0CD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023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EDB7A-1CFA-294E-945C-12D3EBAB0CD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5055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8EDB7A-1CFA-294E-945C-12D3EBAB0CD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80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418CC-D677-2C4E-AAFD-1DE25E0CC5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F4710E-56DF-7640-8608-53008D3EFE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2CE50-01AC-E442-B71B-72FA900BF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C4897-E7EA-564F-B9E1-352358FBB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AD1A4-C69E-E941-8B76-94069C260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607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68E99-5F25-EF4A-9586-534A3128B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E6D21-49C7-4C4D-A496-2F27A755E7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65013-8561-6743-B1F4-ED44C276A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1FC75-42EB-C64A-87E4-497B05CDC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D29BFB-DE04-9644-AEA5-450BFD96B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937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79AD14-62ED-C74B-BB2A-5D0F831BAE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0CB4BD-3FFA-494E-A345-D1330D2A39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91C3A-05F2-AF43-A4C9-37A75D1F9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CB0E7-0807-D640-B192-C61A98D26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DD33F-11E1-DA47-9172-4090C6DDD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00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C2754D-85C2-BA44-90FF-339EF16E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3B21B-F973-8D4B-A2E4-E28D0CFC1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B06BE-32E0-3A4F-A93E-762E3EF73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8C42B-059C-9947-9C39-FF4298D86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35CAD7-B428-AE4E-A684-EDCFE69C8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819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BDC6B-F7C2-BA45-8BAA-4D335F249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966E7D-A250-5449-BEEF-A053880A0E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888B9-8178-6A4D-94A2-3E69F38B4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621FFA-4A48-5247-BDAF-5003D6DF7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D862E-89E8-DE41-9F63-CB274BDCA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92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C96A0-9966-0D4D-B1AD-3D2B5CEB0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46253-85B7-9041-A1F8-B5D48AA5DA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46E040-ED59-D44A-8121-6C16B4BAE4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37BD5C-4DC5-E542-B310-08810057F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297127-4B51-0745-AD7B-52B1C7A88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44EA5-A8BB-054A-8134-2E1107012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922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3D5D4-51EF-BF47-9C7E-B4DC582C9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B48F9-D10C-7747-8F2E-F3ADFA164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1ED265-29FA-5B4C-A2B0-0078626231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FCF4D3-B667-3344-8ED7-87FFDB7EE7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3E5D49-0189-CE44-81A0-73BE01EAC6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3EDD28-F379-5448-B3CD-665F5CE15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2D2BF4-8030-4146-BB9E-D12DFEF5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3D1DAC-95AB-314D-8001-C741B3F10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343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3C003-8E7C-EF4F-83BB-0C5499983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90D595-31CA-C344-82AE-E965F51C3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15C9B8-F4DA-6B45-80CF-027678457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158D82-8804-234A-93CE-0F5557FB9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792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EB9581-42A1-E649-9DA4-ACD992E8F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4F0190-B2CD-F947-AE8C-15B16493C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7CCC16-92E3-E441-9B30-CE0EABD16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111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74E93-0CF2-2246-ACBD-D7CB5EF76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5550B-A16B-314B-8384-D170C8078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7EAE8A-E690-BC42-A302-2B30AEDF89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4C9815-B8B1-B84A-A6FA-018A7A593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B81A33-56EE-244D-AF12-87A8BC75A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3BD367-CEAC-2549-A9B1-F6EDFCEA5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053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184A5-7D61-664A-B388-DBA41D7BC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A46D7E9-B933-2449-86C9-B5A196F67D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61BB5B-3E5C-414B-B2A1-AE0F32990A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CCECCA-99B3-E941-A6A1-4E6A766ED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E07A4-6172-8243-AB82-44A195EB6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0A5EF2-0267-A248-9A15-31E5B34AB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798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7F1DAE-1BDB-514A-8919-0F2A60A48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34217-D713-E642-B831-B2B3F0B55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26D1E-A7F4-1549-9763-FF56A98C6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4D2CD-B69B-4B4C-BF42-ED5C6B829469}" type="datetimeFigureOut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23424-41FC-0243-A5EB-38FA60B09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86076-05ED-6946-A7FD-80A86C7CF1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B528E9-2DB3-5543-AA3D-8FC6C17028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0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W3u8opkwg58?feature=oembed" TargetMode="Externa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SrMRhvVaK7c?feature=oembed" TargetMode="Externa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0rRQF3DNXR4?feature=oembed" TargetMode="Externa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6jM7gas-MWY?feature=oembed" TargetMode="Externa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6jM7gas-MWY?feature=oembed" TargetMode="Externa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tif"/><Relationship Id="rId4" Type="http://schemas.openxmlformats.org/officeDocument/2006/relationships/image" Target="../media/image8.t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tif"/><Relationship Id="rId4" Type="http://schemas.openxmlformats.org/officeDocument/2006/relationships/image" Target="../media/image11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2C313D4E-8801-B341-AB92-F3ED051F1D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70" r="7171"/>
          <a:stretch/>
        </p:blipFill>
        <p:spPr>
          <a:xfrm>
            <a:off x="3219450" y="0"/>
            <a:ext cx="897255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5199641-6E70-8645-A8FF-A4BEFEC61C52}"/>
              </a:ext>
            </a:extLst>
          </p:cNvPr>
          <p:cNvSpPr txBox="1"/>
          <p:nvPr/>
        </p:nvSpPr>
        <p:spPr>
          <a:xfrm>
            <a:off x="328613" y="300039"/>
            <a:ext cx="28908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Diff 10</a:t>
            </a:r>
          </a:p>
          <a:p>
            <a:r>
              <a:rPr lang="en-US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Vs</a:t>
            </a:r>
          </a:p>
          <a:p>
            <a:r>
              <a:rPr lang="en-US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Diff 1000</a:t>
            </a:r>
          </a:p>
        </p:txBody>
      </p:sp>
    </p:spTree>
    <p:extLst>
      <p:ext uri="{BB962C8B-B14F-4D97-AF65-F5344CB8AC3E}">
        <p14:creationId xmlns:p14="http://schemas.microsoft.com/office/powerpoint/2010/main" val="3435093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A8DD78B2-232E-E745-A7DA-E9A6C5AE43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73" r="6182"/>
          <a:stretch/>
        </p:blipFill>
        <p:spPr>
          <a:xfrm>
            <a:off x="2962275" y="0"/>
            <a:ext cx="9229725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AD830D-E41C-D64E-9043-3FD21EAF5874}"/>
              </a:ext>
            </a:extLst>
          </p:cNvPr>
          <p:cNvSpPr txBox="1"/>
          <p:nvPr/>
        </p:nvSpPr>
        <p:spPr>
          <a:xfrm>
            <a:off x="328613" y="300039"/>
            <a:ext cx="28908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Diff 10</a:t>
            </a:r>
          </a:p>
          <a:p>
            <a:r>
              <a:rPr lang="en-US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Vs</a:t>
            </a:r>
          </a:p>
          <a:p>
            <a:r>
              <a:rPr lang="en-US" sz="32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Diff 1000</a:t>
            </a:r>
          </a:p>
        </p:txBody>
      </p:sp>
    </p:spTree>
    <p:extLst>
      <p:ext uri="{BB962C8B-B14F-4D97-AF65-F5344CB8AC3E}">
        <p14:creationId xmlns:p14="http://schemas.microsoft.com/office/powerpoint/2010/main" val="3628082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9329CD-AC06-454E-933A-2E4376383EA7}"/>
              </a:ext>
            </a:extLst>
          </p:cNvPr>
          <p:cNvSpPr txBox="1"/>
          <p:nvPr/>
        </p:nvSpPr>
        <p:spPr>
          <a:xfrm>
            <a:off x="328612" y="300039"/>
            <a:ext cx="344328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Engulfed </a:t>
            </a:r>
          </a:p>
          <a:p>
            <a:r>
              <a:rPr lang="en-US" sz="4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High-Diffusion </a:t>
            </a:r>
          </a:p>
          <a:p>
            <a:r>
              <a:rPr lang="en-US" sz="4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Colony</a:t>
            </a:r>
          </a:p>
        </p:txBody>
      </p:sp>
      <p:pic>
        <p:nvPicPr>
          <p:cNvPr id="2" name="Online Media 1" descr="EngulfHighDiffusion">
            <a:hlinkClick r:id="" action="ppaction://media"/>
            <a:extLst>
              <a:ext uri="{FF2B5EF4-FFF2-40B4-BE49-F238E27FC236}">
                <a16:creationId xmlns:a16="http://schemas.microsoft.com/office/drawing/2014/main" id="{AB82108D-6474-D44B-BE52-8FBC7689453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771901" y="300039"/>
            <a:ext cx="7997312" cy="4518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55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21CB8AA-22BD-BA43-B33A-0F22B003FFF0}"/>
              </a:ext>
            </a:extLst>
          </p:cNvPr>
          <p:cNvSpPr txBox="1"/>
          <p:nvPr/>
        </p:nvSpPr>
        <p:spPr>
          <a:xfrm>
            <a:off x="328612" y="300039"/>
            <a:ext cx="344328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Random</a:t>
            </a:r>
          </a:p>
          <a:p>
            <a:r>
              <a:rPr lang="en-US" sz="4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Block</a:t>
            </a:r>
          </a:p>
          <a:p>
            <a:r>
              <a:rPr lang="en-US" sz="4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High-</a:t>
            </a:r>
          </a:p>
          <a:p>
            <a:r>
              <a:rPr lang="en-US" sz="4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Diffusion </a:t>
            </a:r>
          </a:p>
          <a:p>
            <a:r>
              <a:rPr lang="en-US" sz="4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Colony</a:t>
            </a:r>
          </a:p>
        </p:txBody>
      </p:sp>
      <p:pic>
        <p:nvPicPr>
          <p:cNvPr id="2" name="Online Media 1" descr="RandHighDiff">
            <a:hlinkClick r:id="" action="ppaction://media"/>
            <a:extLst>
              <a:ext uri="{FF2B5EF4-FFF2-40B4-BE49-F238E27FC236}">
                <a16:creationId xmlns:a16="http://schemas.microsoft.com/office/drawing/2014/main" id="{9B1A8851-3C9C-6140-8541-B586922B05C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470787" y="300039"/>
            <a:ext cx="8468097" cy="478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822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EE3E7A-AEF7-1F44-A240-BE75A2DE5A7A}"/>
              </a:ext>
            </a:extLst>
          </p:cNvPr>
          <p:cNvSpPr txBox="1"/>
          <p:nvPr/>
        </p:nvSpPr>
        <p:spPr>
          <a:xfrm>
            <a:off x="328612" y="300039"/>
            <a:ext cx="344328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Elongated </a:t>
            </a:r>
          </a:p>
          <a:p>
            <a:r>
              <a:rPr lang="en-US" sz="4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High-Diffusion </a:t>
            </a:r>
          </a:p>
          <a:p>
            <a:r>
              <a:rPr lang="en-US" sz="40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Colony</a:t>
            </a:r>
          </a:p>
        </p:txBody>
      </p:sp>
      <p:pic>
        <p:nvPicPr>
          <p:cNvPr id="6" name="Online Media 5" descr="ElongateHighDiff">
            <a:hlinkClick r:id="" action="ppaction://media"/>
            <a:extLst>
              <a:ext uri="{FF2B5EF4-FFF2-40B4-BE49-F238E27FC236}">
                <a16:creationId xmlns:a16="http://schemas.microsoft.com/office/drawing/2014/main" id="{92333E3E-05BE-864F-91F7-870F327AD9A4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3628103" y="300039"/>
            <a:ext cx="8235285" cy="465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10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4AE8DE6-C6EB-894C-B4F7-C5EC866D3B53}"/>
              </a:ext>
            </a:extLst>
          </p:cNvPr>
          <p:cNvSpPr txBox="1"/>
          <p:nvPr/>
        </p:nvSpPr>
        <p:spPr>
          <a:xfrm>
            <a:off x="257175" y="228600"/>
            <a:ext cx="3139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Nutrient A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EC6D58-8226-C84D-B6E6-5296FB05968D}"/>
              </a:ext>
            </a:extLst>
          </p:cNvPr>
          <p:cNvSpPr txBox="1"/>
          <p:nvPr/>
        </p:nvSpPr>
        <p:spPr>
          <a:xfrm>
            <a:off x="9490076" y="228600"/>
            <a:ext cx="25590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Elongated </a:t>
            </a:r>
          </a:p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High-Diffusion </a:t>
            </a:r>
          </a:p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Colony</a:t>
            </a:r>
          </a:p>
        </p:txBody>
      </p:sp>
      <p:pic>
        <p:nvPicPr>
          <p:cNvPr id="3" name="Online Media 2" descr="Na">
            <a:hlinkClick r:id="" action="ppaction://media"/>
            <a:extLst>
              <a:ext uri="{FF2B5EF4-FFF2-40B4-BE49-F238E27FC236}">
                <a16:creationId xmlns:a16="http://schemas.microsoft.com/office/drawing/2014/main" id="{32B7F3F0-D888-E141-9B69-2BACC6BAA84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57175" y="1136541"/>
            <a:ext cx="8844321" cy="499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226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4AE8DE6-C6EB-894C-B4F7-C5EC866D3B53}"/>
              </a:ext>
            </a:extLst>
          </p:cNvPr>
          <p:cNvSpPr txBox="1"/>
          <p:nvPr/>
        </p:nvSpPr>
        <p:spPr>
          <a:xfrm>
            <a:off x="257175" y="228600"/>
            <a:ext cx="31390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Nutrient B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DD53FE-E298-4648-A686-3380B4A37823}"/>
              </a:ext>
            </a:extLst>
          </p:cNvPr>
          <p:cNvSpPr txBox="1"/>
          <p:nvPr/>
        </p:nvSpPr>
        <p:spPr>
          <a:xfrm>
            <a:off x="9490076" y="228600"/>
            <a:ext cx="25590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Elongated </a:t>
            </a:r>
          </a:p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High-Diffusion </a:t>
            </a:r>
          </a:p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Colony</a:t>
            </a:r>
          </a:p>
        </p:txBody>
      </p:sp>
      <p:pic>
        <p:nvPicPr>
          <p:cNvPr id="2" name="Online Media 1" descr="Na">
            <a:hlinkClick r:id="" action="ppaction://media"/>
            <a:extLst>
              <a:ext uri="{FF2B5EF4-FFF2-40B4-BE49-F238E27FC236}">
                <a16:creationId xmlns:a16="http://schemas.microsoft.com/office/drawing/2014/main" id="{E8E43690-1D6B-974A-ABAA-A2AE553F5B4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57175" y="1136541"/>
            <a:ext cx="8861722" cy="5006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699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A7075394-2DA6-EE4A-8B9E-370A78AFA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4248823" cy="34521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182B0BB-B261-A549-AF64-83C9418AC5D4}"/>
              </a:ext>
            </a:extLst>
          </p:cNvPr>
          <p:cNvSpPr txBox="1"/>
          <p:nvPr/>
        </p:nvSpPr>
        <p:spPr>
          <a:xfrm>
            <a:off x="9418638" y="4471987"/>
            <a:ext cx="25590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Elongated </a:t>
            </a:r>
          </a:p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High-Diffusion </a:t>
            </a:r>
          </a:p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Colony</a:t>
            </a:r>
          </a:p>
        </p:txBody>
      </p:sp>
      <p:pic>
        <p:nvPicPr>
          <p:cNvPr id="7" name="Picture 6" descr="Chart&#10;&#10;Description automatically generated with medium confidence">
            <a:extLst>
              <a:ext uri="{FF2B5EF4-FFF2-40B4-BE49-F238E27FC236}">
                <a16:creationId xmlns:a16="http://schemas.microsoft.com/office/drawing/2014/main" id="{39831656-D4F6-D34D-AF93-3A6BEB155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64722"/>
            <a:ext cx="4248823" cy="3493278"/>
          </a:xfrm>
          <a:prstGeom prst="rect">
            <a:avLst/>
          </a:prstGeom>
        </p:spPr>
      </p:pic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A78ADB5E-4B9E-AA49-AF57-D002A9F77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2980" y="0"/>
            <a:ext cx="4170642" cy="345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44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82B0BB-B261-A549-AF64-83C9418AC5D4}"/>
              </a:ext>
            </a:extLst>
          </p:cNvPr>
          <p:cNvSpPr txBox="1"/>
          <p:nvPr/>
        </p:nvSpPr>
        <p:spPr>
          <a:xfrm>
            <a:off x="9418638" y="4471987"/>
            <a:ext cx="25590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Elongated </a:t>
            </a:r>
          </a:p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High-Diffusion </a:t>
            </a:r>
          </a:p>
          <a:p>
            <a:r>
              <a:rPr lang="en-US" sz="2800" dirty="0"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Colony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3971CA1A-D547-F943-9AAC-266D96AB3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170643" cy="3725393"/>
          </a:xfrm>
          <a:prstGeom prst="rect">
            <a:avLst/>
          </a:prstGeom>
        </p:spPr>
      </p:pic>
      <p:pic>
        <p:nvPicPr>
          <p:cNvPr id="8" name="Picture 7" descr="Diagram&#10;&#10;Description automatically generated with low confidence">
            <a:extLst>
              <a:ext uri="{FF2B5EF4-FFF2-40B4-BE49-F238E27FC236}">
                <a16:creationId xmlns:a16="http://schemas.microsoft.com/office/drawing/2014/main" id="{28780B0B-2BBA-8F4E-A79B-3C39F86F58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309374"/>
            <a:ext cx="4170643" cy="3548626"/>
          </a:xfrm>
          <a:prstGeom prst="rect">
            <a:avLst/>
          </a:prstGeom>
        </p:spPr>
      </p:pic>
      <p:pic>
        <p:nvPicPr>
          <p:cNvPr id="11" name="Picture 10" descr="Chart, line chart&#10;&#10;Description automatically generated">
            <a:extLst>
              <a:ext uri="{FF2B5EF4-FFF2-40B4-BE49-F238E27FC236}">
                <a16:creationId xmlns:a16="http://schemas.microsoft.com/office/drawing/2014/main" id="{BA5497E1-3CFD-294D-AB17-293E8CDCFF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0643" y="0"/>
            <a:ext cx="4170643" cy="373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147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45</Words>
  <Application>Microsoft Macintosh PowerPoint</Application>
  <PresentationFormat>Widescreen</PresentationFormat>
  <Paragraphs>39</Paragraphs>
  <Slides>9</Slides>
  <Notes>8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Hiragino Kaku Gothic StdN W8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jacky lin</dc:creator>
  <cp:lastModifiedBy>jacky lin</cp:lastModifiedBy>
  <cp:revision>13</cp:revision>
  <dcterms:created xsi:type="dcterms:W3CDTF">2021-04-28T18:23:07Z</dcterms:created>
  <dcterms:modified xsi:type="dcterms:W3CDTF">2021-04-29T01:55:04Z</dcterms:modified>
</cp:coreProperties>
</file>

<file path=docProps/thumbnail.jpeg>
</file>